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74" r:id="rId2"/>
    <p:sldId id="275" r:id="rId3"/>
  </p:sldIdLst>
  <p:sldSz cx="12192000" cy="6858000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39E35-6878-4FE8-9772-6176F6940E87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1855F-6F8E-4F11-9E87-BB2AEA95E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7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ja-JP" altLang="en-US"/>
              <a:t>先入れ先出しのルール改善については、現在は、それぞれの</a:t>
            </a:r>
            <a:endParaRPr lang="en-US" altLang="ja-JP"/>
          </a:p>
          <a:p>
            <a:r>
              <a:rPr lang="ja-JP" altLang="en-US"/>
              <a:t>滞留（たいりゅう）在庫の保管場所を決めて管理しています。</a:t>
            </a:r>
            <a:endParaRPr lang="en-US" altLang="ja-JP"/>
          </a:p>
          <a:p>
            <a:endParaRPr lang="en-US" altLang="ja-JP"/>
          </a:p>
          <a:p>
            <a:r>
              <a:rPr lang="ja-JP" altLang="en-US"/>
              <a:t>しかし、製品入庫時（せいひんにゅうこじ）に先入れ先出しのルールが守られていないので、　理論（りろん）在庫との差が</a:t>
            </a:r>
            <a:r>
              <a:rPr lang="en-US" altLang="ja-JP"/>
              <a:t>0.7</a:t>
            </a:r>
            <a:r>
              <a:rPr lang="ja-JP" altLang="en-US"/>
              <a:t>％となっています。</a:t>
            </a:r>
            <a:endParaRPr lang="en-US" altLang="ja-JP"/>
          </a:p>
          <a:p>
            <a:endParaRPr lang="en-US" altLang="ja-JP"/>
          </a:p>
          <a:p>
            <a:r>
              <a:rPr lang="ja-JP" altLang="en-US"/>
              <a:t>改善のアイデアはシステムを導入し、生産日（せいさんび）で在庫管理</a:t>
            </a:r>
            <a:r>
              <a:rPr kumimoji="1" lang="ja-JP" alt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を行えるように実施します。</a:t>
            </a:r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r>
              <a:rPr kumimoji="1" lang="ja-JP" alt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このシステムで　在庫数量だけ表示（ひょうじ）ではなくて　各モデルの生産日を表示（ひょうじ）できるようにします。</a:t>
            </a:r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r>
              <a:rPr kumimoji="1" lang="ja-JP" alt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出荷するとき、先入（さきい）れ先出（さきだ）しを管理します。</a:t>
            </a:r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r>
              <a:rPr kumimoji="1" lang="ja-JP" alt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あと、毎週　製品在庫をチェックして、データファイルと</a:t>
            </a:r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r>
              <a:rPr kumimoji="1" lang="ja-JP" alt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生産月（せいさんつき）のチェックを行います。</a:t>
            </a:r>
            <a:endParaRPr lang="en-US" altLang="ja-JP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034ACB-5CFD-4742-B29E-CBCA761DED29}" type="slidenum">
              <a:rPr lang="en-US" altLang="ja-JP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437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ja-JP" altLang="en-US"/>
              <a:t>先入れ先出しのルール改善については、現在は、それぞれの</a:t>
            </a:r>
            <a:endParaRPr lang="en-US" altLang="ja-JP"/>
          </a:p>
          <a:p>
            <a:r>
              <a:rPr lang="ja-JP" altLang="en-US"/>
              <a:t>滞留（たいりゅう）在庫の保管場所を決めて管理しています。</a:t>
            </a:r>
            <a:endParaRPr lang="en-US" altLang="ja-JP"/>
          </a:p>
          <a:p>
            <a:endParaRPr lang="en-US" altLang="ja-JP"/>
          </a:p>
          <a:p>
            <a:r>
              <a:rPr lang="ja-JP" altLang="en-US"/>
              <a:t>しかし、製品入庫時（せいひんにゅうこじ）に先入れ先出しのルールが守られていないので、　理論（りろん）在庫との差が</a:t>
            </a:r>
            <a:r>
              <a:rPr lang="en-US" altLang="ja-JP"/>
              <a:t>0.7</a:t>
            </a:r>
            <a:r>
              <a:rPr lang="ja-JP" altLang="en-US"/>
              <a:t>％となっています。</a:t>
            </a:r>
            <a:endParaRPr lang="en-US" altLang="ja-JP"/>
          </a:p>
          <a:p>
            <a:endParaRPr lang="en-US" altLang="ja-JP"/>
          </a:p>
          <a:p>
            <a:r>
              <a:rPr lang="ja-JP" altLang="en-US"/>
              <a:t>改善のアイデアはシステムを導入し、生産日（せいさんび）で在庫管理</a:t>
            </a:r>
            <a:r>
              <a:rPr kumimoji="1" lang="ja-JP" alt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を行えるように実施します。</a:t>
            </a:r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r>
              <a:rPr kumimoji="1" lang="ja-JP" alt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このシステムで　在庫数量だけ表示（ひょうじ）ではなくて　各モデルの生産日を表示（ひょうじ）できるようにします。</a:t>
            </a:r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r>
              <a:rPr kumimoji="1" lang="ja-JP" alt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出荷するとき、先入（さきい）れ先出（さきだ）しを管理します。</a:t>
            </a:r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r>
              <a:rPr kumimoji="1" lang="ja-JP" alt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あと、毎週　製品在庫をチェックして、データファイルと</a:t>
            </a:r>
            <a:endParaRPr kumimoji="1" lang="en-US" altLang="ja-JP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r>
              <a:rPr kumimoji="1" lang="ja-JP" alt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生産月（せいさんつき）のチェックを行います。</a:t>
            </a:r>
            <a:endParaRPr lang="en-US" altLang="ja-JP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034ACB-5CFD-4742-B29E-CBCA761DED29}" type="slidenum">
              <a:rPr lang="en-US" altLang="ja-JP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39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2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4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7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6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45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14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1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9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3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668AF-341E-4477-9199-A4F58C7E079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33774-BE5B-44EF-AE65-49211C199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image" Target="../media/image1.emf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11" Type="http://schemas.openxmlformats.org/officeDocument/2006/relationships/image" Target="../media/image1.emf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3"/>
          <p:cNvSpPr>
            <a:spLocks noChangeArrowheads="1"/>
          </p:cNvSpPr>
          <p:nvPr/>
        </p:nvSpPr>
        <p:spPr bwMode="auto">
          <a:xfrm>
            <a:off x="87555" y="646359"/>
            <a:ext cx="5843251" cy="4079862"/>
          </a:xfrm>
          <a:prstGeom prst="roundRect">
            <a:avLst>
              <a:gd name="adj" fmla="val 284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90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219" name="AutoShape 3"/>
          <p:cNvSpPr>
            <a:spLocks noChangeArrowheads="1"/>
          </p:cNvSpPr>
          <p:nvPr/>
        </p:nvSpPr>
        <p:spPr bwMode="auto">
          <a:xfrm>
            <a:off x="87555" y="4958798"/>
            <a:ext cx="5810900" cy="1860608"/>
          </a:xfrm>
          <a:prstGeom prst="roundRect">
            <a:avLst>
              <a:gd name="adj" fmla="val 284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  <a:defRPr/>
            </a:pP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Mất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nhiều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thời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gian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thao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tác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lấy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dữ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liệu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serial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từ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hệ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thống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FA </a:t>
            </a:r>
          </a:p>
          <a:p>
            <a:pPr marL="171450" indent="-171450">
              <a:buFont typeface="Wingdings" panose="05000000000000000000" pitchFamily="2" charset="2"/>
              <a:buChar char="v"/>
              <a:defRPr/>
            </a:pP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PIC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phải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làm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thao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tác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cho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từng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lô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hang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và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mất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thời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gian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lưu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file</a:t>
            </a:r>
          </a:p>
          <a:p>
            <a:pPr marL="171450" indent="-171450">
              <a:buFont typeface="Wingdings" panose="05000000000000000000" pitchFamily="2" charset="2"/>
              <a:buChar char="v"/>
              <a:defRPr/>
            </a:pP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Khả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năng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phát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sinh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lỗi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và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mất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dữ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liệu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cao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do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các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thao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tác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làm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thủ</a:t>
            </a:r>
            <a:r>
              <a:rPr lang="en-GB" altLang="ja-JP" sz="1200" dirty="0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GB" altLang="ja-JP" sz="1200" dirty="0" err="1">
                <a:solidFill>
                  <a:srgbClr val="000000"/>
                </a:solidFill>
                <a:latin typeface="Heading Asean"/>
                <a:ea typeface="Tahoma" pitchFamily="34" charset="0"/>
                <a:cs typeface="Times New Roman" panose="02020603050405020304" pitchFamily="18" charset="0"/>
              </a:rPr>
              <a:t>công</a:t>
            </a:r>
            <a:endParaRPr lang="en-GB" altLang="ja-JP" sz="1200" dirty="0">
              <a:solidFill>
                <a:srgbClr val="000000"/>
              </a:solidFill>
              <a:latin typeface="Heading Asean"/>
              <a:ea typeface="Tahoma" pitchFamily="34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sz="1400" dirty="0">
              <a:latin typeface="Heading Asean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Thao </a:t>
            </a:r>
            <a:r>
              <a:rPr lang="en-US" sz="1400" b="1" dirty="0" err="1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tác</a:t>
            </a:r>
            <a:r>
              <a:rPr lang="en-US" sz="1400" b="1" dirty="0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thủ</a:t>
            </a:r>
            <a:r>
              <a:rPr lang="en-US" sz="1400" b="1" dirty="0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công</a:t>
            </a:r>
            <a:r>
              <a:rPr lang="en-US" sz="1400" b="1" dirty="0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 -&gt; </a:t>
            </a:r>
            <a:r>
              <a:rPr lang="en-US" sz="1400" b="1" dirty="0" err="1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Dẫn</a:t>
            </a:r>
            <a:r>
              <a:rPr lang="en-US" sz="1400" b="1" dirty="0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đến</a:t>
            </a:r>
            <a:r>
              <a:rPr lang="en-US" sz="1400" b="1" dirty="0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nhầm</a:t>
            </a:r>
            <a:r>
              <a:rPr lang="en-US" sz="1400" b="1" dirty="0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lẫn</a:t>
            </a:r>
            <a:r>
              <a:rPr lang="en-US" sz="1400" b="1" dirty="0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 , </a:t>
            </a:r>
            <a:r>
              <a:rPr lang="en-US" sz="1400" b="1" dirty="0" err="1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mất</a:t>
            </a:r>
            <a:r>
              <a:rPr lang="en-US" sz="1400" b="1" dirty="0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 file ,</a:t>
            </a:r>
            <a:r>
              <a:rPr lang="en-US" sz="1400" b="1" dirty="0" err="1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tìm</a:t>
            </a:r>
            <a:r>
              <a:rPr lang="en-US" sz="1400" b="1" dirty="0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kiếm</a:t>
            </a:r>
            <a:r>
              <a:rPr lang="en-US" sz="1400" b="1" dirty="0">
                <a:solidFill>
                  <a:srgbClr val="FF0000"/>
                </a:solidFill>
                <a:latin typeface="Heading Asean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ja-JP" sz="1400" b="1" dirty="0" err="1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Thời</a:t>
            </a:r>
            <a:r>
              <a:rPr lang="en-GB" altLang="ja-JP" sz="1400" b="1" dirty="0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 </a:t>
            </a:r>
            <a:r>
              <a:rPr lang="en-GB" altLang="ja-JP" sz="1400" b="1" dirty="0" err="1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gian</a:t>
            </a:r>
            <a:r>
              <a:rPr lang="en-GB" altLang="ja-JP" sz="1400" b="1" dirty="0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: 45p/ Shipment </a:t>
            </a:r>
          </a:p>
          <a:p>
            <a:pPr>
              <a:buNone/>
            </a:pPr>
            <a:r>
              <a:rPr lang="en-GB" altLang="ja-JP" sz="1400" b="1" dirty="0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   ~ 5,400 </a:t>
            </a:r>
            <a:r>
              <a:rPr lang="en-GB" altLang="ja-JP" sz="1400" b="1" dirty="0" err="1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phút</a:t>
            </a:r>
            <a:r>
              <a:rPr lang="en-GB" altLang="ja-JP" sz="1400" b="1" dirty="0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/ (90 </a:t>
            </a:r>
            <a:r>
              <a:rPr lang="en-GB" altLang="ja-JP" sz="1400" b="1" dirty="0" err="1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giờ</a:t>
            </a:r>
            <a:r>
              <a:rPr lang="en-GB" altLang="ja-JP" sz="1400" b="1" dirty="0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)/</a:t>
            </a:r>
            <a:r>
              <a:rPr lang="en-GB" altLang="ja-JP" sz="1400" b="1" dirty="0" err="1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tháng</a:t>
            </a:r>
            <a:r>
              <a:rPr lang="en-GB" altLang="ja-JP" sz="1400" b="1" dirty="0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 ~ 1080 </a:t>
            </a:r>
            <a:r>
              <a:rPr lang="en-GB" altLang="ja-JP" sz="1400" b="1" dirty="0" err="1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giờ</a:t>
            </a:r>
            <a:r>
              <a:rPr lang="en-GB" altLang="ja-JP" sz="1400" b="1" dirty="0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/</a:t>
            </a:r>
            <a:r>
              <a:rPr lang="en-GB" altLang="ja-JP" sz="1400" b="1" dirty="0" err="1">
                <a:solidFill>
                  <a:srgbClr val="FF0000"/>
                </a:solidFill>
                <a:latin typeface="Heading Asean"/>
                <a:cs typeface="Times New Roman" pitchFamily="18" charset="0"/>
                <a:sym typeface="Wingdings" pitchFamily="2" charset="2"/>
              </a:rPr>
              <a:t>năm</a:t>
            </a:r>
            <a:endParaRPr lang="en-GB" altLang="ja-JP" sz="1400" b="1" dirty="0">
              <a:solidFill>
                <a:srgbClr val="FF0000"/>
              </a:solidFill>
              <a:latin typeface="Heading Asean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9234" name="AutoShape 3"/>
          <p:cNvSpPr>
            <a:spLocks noChangeArrowheads="1"/>
          </p:cNvSpPr>
          <p:nvPr/>
        </p:nvSpPr>
        <p:spPr bwMode="auto">
          <a:xfrm>
            <a:off x="6171903" y="648137"/>
            <a:ext cx="5942455" cy="4070735"/>
          </a:xfrm>
          <a:prstGeom prst="roundRect">
            <a:avLst>
              <a:gd name="adj" fmla="val 2847"/>
            </a:avLst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indent="-228600" eaLnBrk="1" hangingPunct="1">
              <a:spcBef>
                <a:spcPct val="0"/>
              </a:spcBef>
              <a:buFont typeface="+mj-lt"/>
              <a:buAutoNum type="arabicParenR"/>
            </a:pPr>
            <a:endParaRPr lang="en-US" altLang="en-US" sz="900" dirty="0">
              <a:latin typeface="+mj-ea"/>
              <a:ea typeface="+mj-ea"/>
            </a:endParaRPr>
          </a:p>
        </p:txBody>
      </p:sp>
      <p:sp>
        <p:nvSpPr>
          <p:cNvPr id="9249" name="AutoShape 3"/>
          <p:cNvSpPr>
            <a:spLocks noChangeArrowheads="1"/>
          </p:cNvSpPr>
          <p:nvPr/>
        </p:nvSpPr>
        <p:spPr bwMode="auto">
          <a:xfrm>
            <a:off x="6182114" y="4968414"/>
            <a:ext cx="5922034" cy="1850992"/>
          </a:xfrm>
          <a:prstGeom prst="roundRect">
            <a:avLst>
              <a:gd name="adj" fmla="val 2847"/>
            </a:avLst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endParaRPr lang="en-GB" altLang="en-US" sz="1400" dirty="0">
              <a:latin typeface="Heading Asean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GB" altLang="en-US" sz="1200" dirty="0">
              <a:solidFill>
                <a:srgbClr val="000099"/>
              </a:solidFill>
              <a:latin typeface="Heading Asean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GB" altLang="en-US" sz="110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Hợp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tác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với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IT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để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tạo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ra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phần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mềm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link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dữ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liệu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từ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PL code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hàng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xuất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đến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hệ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thống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FA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Dữ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liệu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tự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động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link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lưu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trữ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trên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Portal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PSNV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Mọi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người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dễ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dàng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tra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xuất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serial hang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xuất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khi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cần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một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cách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chính</a:t>
            </a: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en-US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xác</a:t>
            </a:r>
            <a:endParaRPr lang="en-GB" altLang="en-US" sz="1150" dirty="0">
              <a:solidFill>
                <a:srgbClr val="000099"/>
              </a:solidFill>
              <a:latin typeface="Heading Asean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GB" altLang="en-US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Dữ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liệu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chính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xác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,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không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mất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 file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và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rút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ngắn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thời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gian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tìm</a:t>
            </a:r>
            <a:r>
              <a:rPr lang="en-GB" sz="1150" dirty="0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150" dirty="0" err="1">
                <a:solidFill>
                  <a:srgbClr val="000099"/>
                </a:solidFill>
                <a:latin typeface="Heading Asean"/>
                <a:cs typeface="Times New Roman" panose="02020603050405020304" pitchFamily="18" charset="0"/>
              </a:rPr>
              <a:t>kiếm</a:t>
            </a:r>
            <a:endParaRPr lang="en-GB" sz="1150" dirty="0">
              <a:solidFill>
                <a:srgbClr val="000099"/>
              </a:solidFill>
              <a:latin typeface="Heading Asean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altLang="en-US" sz="1200" b="1" dirty="0">
              <a:solidFill>
                <a:srgbClr val="000099"/>
              </a:solidFill>
              <a:latin typeface="Heading Asean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Thời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gian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thao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tác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:  15p/Shipment ~ 1,800phút/(30 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giờ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)/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tháng</a:t>
            </a:r>
            <a:endParaRPr lang="en-GB" sz="1400" dirty="0">
              <a:latin typeface="Heading Asean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                                                                  </a:t>
            </a:r>
            <a:r>
              <a:rPr lang="en-GB" altLang="en-US" sz="1400" dirty="0">
                <a:latin typeface="Heading Asean"/>
                <a:cs typeface="Times New Roman" panose="02020603050405020304" pitchFamily="18" charset="0"/>
              </a:rPr>
              <a:t> ~ 360giờ/</a:t>
            </a:r>
            <a:r>
              <a:rPr lang="en-GB" altLang="en-US" sz="1400" dirty="0" err="1">
                <a:latin typeface="Heading Asean"/>
                <a:cs typeface="Times New Roman" panose="02020603050405020304" pitchFamily="18" charset="0"/>
              </a:rPr>
              <a:t>năm</a:t>
            </a:r>
            <a:endParaRPr lang="en-GB" altLang="en-US" sz="1400" dirty="0">
              <a:latin typeface="Heading Asean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Thời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gian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tiết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kiệm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: 720h/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năm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 =&gt; 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Tiết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kiệm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 chi 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phí</a:t>
            </a:r>
            <a:r>
              <a:rPr lang="en-GB" sz="1400" dirty="0">
                <a:latin typeface="Heading Asean"/>
                <a:cs typeface="Times New Roman" panose="02020603050405020304" pitchFamily="18" charset="0"/>
              </a:rPr>
              <a:t>: 900$/</a:t>
            </a:r>
            <a:r>
              <a:rPr lang="en-GB" sz="1400" dirty="0" err="1">
                <a:latin typeface="Heading Asean"/>
                <a:cs typeface="Times New Roman" panose="02020603050405020304" pitchFamily="18" charset="0"/>
              </a:rPr>
              <a:t>năm</a:t>
            </a:r>
            <a:endParaRPr lang="en-GB" altLang="en-US" sz="1400" dirty="0">
              <a:latin typeface="Heading Asean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altLang="en-US" sz="1400" dirty="0">
              <a:latin typeface="Heading Asean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altLang="en-US" sz="1400" dirty="0">
              <a:latin typeface="Heading Asean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721814" y="105730"/>
            <a:ext cx="7112420" cy="1293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 MỀM LƯU TRỮ DỮ LIỆU SERIAL HÀNG XUẤT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1412656" y="1923018"/>
            <a:ext cx="176657" cy="222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973208" y="1965806"/>
            <a:ext cx="176657" cy="222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196413" y="501245"/>
            <a:ext cx="1941512" cy="295275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400" b="1" dirty="0">
                <a:solidFill>
                  <a:schemeClr val="bg1"/>
                </a:solidFill>
                <a:latin typeface="+mj-ea"/>
                <a:ea typeface="+mj-ea"/>
              </a:rPr>
              <a:t>After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16534" y="495011"/>
            <a:ext cx="1941512" cy="2952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400" b="1" dirty="0">
                <a:solidFill>
                  <a:schemeClr val="bg1"/>
                </a:solidFill>
                <a:latin typeface="+mj-ea"/>
                <a:ea typeface="+mj-ea"/>
              </a:rPr>
              <a:t>Before</a:t>
            </a:r>
          </a:p>
        </p:txBody>
      </p:sp>
      <p:sp>
        <p:nvSpPr>
          <p:cNvPr id="46" name="Explosion: 14 Points 6">
            <a:extLst>
              <a:ext uri="{FF2B5EF4-FFF2-40B4-BE49-F238E27FC236}">
                <a16:creationId xmlns:a16="http://schemas.microsoft.com/office/drawing/2014/main" id="{62D10910-7F8D-4091-BAC3-942F399D0A25}"/>
              </a:ext>
            </a:extLst>
          </p:cNvPr>
          <p:cNvSpPr/>
          <p:nvPr/>
        </p:nvSpPr>
        <p:spPr>
          <a:xfrm>
            <a:off x="1511359" y="3969336"/>
            <a:ext cx="2288510" cy="432575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 err="1">
                <a:solidFill>
                  <a:schemeClr val="bg1"/>
                </a:solidFill>
                <a:latin typeface="+mj-ea"/>
                <a:ea typeface="+mj-ea"/>
              </a:rPr>
              <a:t>Mất</a:t>
            </a:r>
            <a:r>
              <a:rPr lang="en-GB" sz="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GB" sz="800" b="1" dirty="0" err="1">
                <a:solidFill>
                  <a:schemeClr val="bg1"/>
                </a:solidFill>
                <a:latin typeface="+mj-ea"/>
                <a:ea typeface="+mj-ea"/>
              </a:rPr>
              <a:t>thời</a:t>
            </a:r>
            <a:r>
              <a:rPr lang="en-GB" sz="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GB" sz="800" b="1" dirty="0" err="1">
                <a:solidFill>
                  <a:schemeClr val="bg1"/>
                </a:solidFill>
                <a:latin typeface="+mj-ea"/>
                <a:ea typeface="+mj-ea"/>
              </a:rPr>
              <a:t>gian</a:t>
            </a:r>
            <a:r>
              <a:rPr lang="en-GB" sz="800" b="1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en-GB" sz="800" b="1" dirty="0" err="1">
                <a:solidFill>
                  <a:schemeClr val="bg1"/>
                </a:solidFill>
                <a:latin typeface="+mj-ea"/>
                <a:ea typeface="+mj-ea"/>
              </a:rPr>
              <a:t>phát</a:t>
            </a:r>
            <a:r>
              <a:rPr lang="en-GB" sz="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GB" sz="800" b="1" dirty="0" err="1">
                <a:solidFill>
                  <a:schemeClr val="bg1"/>
                </a:solidFill>
                <a:latin typeface="+mj-ea"/>
                <a:ea typeface="+mj-ea"/>
              </a:rPr>
              <a:t>sinh</a:t>
            </a:r>
            <a:r>
              <a:rPr lang="en-GB" sz="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GB" sz="800" b="1" dirty="0" err="1">
                <a:solidFill>
                  <a:schemeClr val="bg1"/>
                </a:solidFill>
                <a:latin typeface="+mj-ea"/>
                <a:ea typeface="+mj-ea"/>
              </a:rPr>
              <a:t>lỗi</a:t>
            </a:r>
            <a:endParaRPr 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DBC409-0D2F-FE07-955B-05D19790A6A0}"/>
              </a:ext>
            </a:extLst>
          </p:cNvPr>
          <p:cNvGrpSpPr/>
          <p:nvPr/>
        </p:nvGrpSpPr>
        <p:grpSpPr>
          <a:xfrm>
            <a:off x="34150" y="893981"/>
            <a:ext cx="5926651" cy="3853192"/>
            <a:chOff x="85082" y="952572"/>
            <a:chExt cx="5926651" cy="3853192"/>
          </a:xfrm>
        </p:grpSpPr>
        <p:sp>
          <p:nvSpPr>
            <p:cNvPr id="113" name="TextBox 56"/>
            <p:cNvSpPr txBox="1">
              <a:spLocks noChangeArrowheads="1"/>
            </p:cNvSpPr>
            <p:nvPr/>
          </p:nvSpPr>
          <p:spPr bwMode="auto">
            <a:xfrm>
              <a:off x="85082" y="2736389"/>
              <a:ext cx="139314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Nhập</a:t>
              </a: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hàng</a:t>
              </a: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(WMS)</a:t>
              </a:r>
              <a:endParaRPr lang="en-US" altLang="en-US" sz="1000" b="1" dirty="0">
                <a:solidFill>
                  <a:srgbClr val="000099"/>
                </a:solidFill>
                <a:latin typeface="+Heading Asian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56"/>
            <p:cNvSpPr txBox="1">
              <a:spLocks noChangeArrowheads="1"/>
            </p:cNvSpPr>
            <p:nvPr/>
          </p:nvSpPr>
          <p:spPr bwMode="auto">
            <a:xfrm>
              <a:off x="1592948" y="2673167"/>
              <a:ext cx="16300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Quản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lý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và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chuẩn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bị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xuất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hang (WMS)</a:t>
              </a:r>
              <a:endParaRPr lang="en-US" altLang="en-US" sz="1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/>
            <a:srcRect l="31827" t="15743" r="32023" b="13230"/>
            <a:stretch/>
          </p:blipFill>
          <p:spPr>
            <a:xfrm>
              <a:off x="153352" y="1407045"/>
              <a:ext cx="1296590" cy="1295515"/>
            </a:xfrm>
            <a:prstGeom prst="rect">
              <a:avLst/>
            </a:prstGeom>
          </p:spPr>
        </p:pic>
        <p:sp>
          <p:nvSpPr>
            <p:cNvPr id="51" name="Oval 50"/>
            <p:cNvSpPr/>
            <p:nvPr/>
          </p:nvSpPr>
          <p:spPr>
            <a:xfrm>
              <a:off x="192504" y="2110362"/>
              <a:ext cx="752320" cy="393450"/>
            </a:xfrm>
            <a:prstGeom prst="ellipse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5"/>
            <a:srcRect l="21673" t="44606" r="23991" b="35510"/>
            <a:stretch/>
          </p:blipFill>
          <p:spPr>
            <a:xfrm>
              <a:off x="204193" y="1921113"/>
              <a:ext cx="682483" cy="19862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218" y="1395977"/>
              <a:ext cx="1391508" cy="1299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408" y="2360737"/>
              <a:ext cx="780268" cy="33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1136" y="1380240"/>
              <a:ext cx="1295773" cy="131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9682" y="2312088"/>
              <a:ext cx="382951" cy="39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" name="Right Arrow 277"/>
            <p:cNvSpPr/>
            <p:nvPr/>
          </p:nvSpPr>
          <p:spPr>
            <a:xfrm>
              <a:off x="4511267" y="1985537"/>
              <a:ext cx="176657" cy="2220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TextBox 56"/>
            <p:cNvSpPr txBox="1">
              <a:spLocks noChangeArrowheads="1"/>
            </p:cNvSpPr>
            <p:nvPr/>
          </p:nvSpPr>
          <p:spPr bwMode="auto">
            <a:xfrm>
              <a:off x="3024276" y="2684333"/>
              <a:ext cx="16300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Đọc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Pallet ID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hàng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xuất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bằng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MWS</a:t>
              </a:r>
              <a:endParaRPr lang="en-US" altLang="en-US" sz="1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81" name="TextBox 56"/>
            <p:cNvSpPr txBox="1">
              <a:spLocks noChangeArrowheads="1"/>
            </p:cNvSpPr>
            <p:nvPr/>
          </p:nvSpPr>
          <p:spPr bwMode="auto">
            <a:xfrm>
              <a:off x="4108225" y="4205600"/>
              <a:ext cx="1768066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PIC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nhập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PL code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của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từng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model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lên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hệ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thống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FA</a:t>
              </a:r>
              <a:endParaRPr lang="en-US" altLang="en-US" sz="1100" b="1" dirty="0">
                <a:solidFill>
                  <a:srgbClr val="000099"/>
                </a:solidFill>
                <a:latin typeface="+Heading Asian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5B07D6B5-4EC6-4F90-96AA-D1588F7A2D58}"/>
                </a:ext>
              </a:extLst>
            </p:cNvPr>
            <p:cNvSpPr/>
            <p:nvPr/>
          </p:nvSpPr>
          <p:spPr>
            <a:xfrm>
              <a:off x="92189" y="954541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Nhận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Hàng</a:t>
              </a:r>
              <a:endParaRPr kumimoji="1" lang="en-US" sz="1200" b="1" dirty="0">
                <a:solidFill>
                  <a:srgbClr val="000099"/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5B07D6B5-4EC6-4F90-96AA-D1588F7A2D58}"/>
                </a:ext>
              </a:extLst>
            </p:cNvPr>
            <p:cNvSpPr/>
            <p:nvPr/>
          </p:nvSpPr>
          <p:spPr>
            <a:xfrm>
              <a:off x="1535940" y="957087"/>
              <a:ext cx="1614607" cy="32494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Lưu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kho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, </a:t>
              </a: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xuất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hàng</a:t>
              </a:r>
              <a:endParaRPr kumimoji="1" lang="en-US" sz="1200" b="1" dirty="0">
                <a:solidFill>
                  <a:srgbClr val="000099"/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5B07D6B5-4EC6-4F90-96AA-D1588F7A2D58}"/>
                </a:ext>
              </a:extLst>
            </p:cNvPr>
            <p:cNvSpPr/>
            <p:nvPr/>
          </p:nvSpPr>
          <p:spPr>
            <a:xfrm>
              <a:off x="3160145" y="952572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Xuất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hàng</a:t>
              </a:r>
              <a:endParaRPr kumimoji="1" lang="en-US" sz="1200" b="1" dirty="0">
                <a:solidFill>
                  <a:srgbClr val="000099"/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5B07D6B5-4EC6-4F90-96AA-D1588F7A2D58}"/>
                </a:ext>
              </a:extLst>
            </p:cNvPr>
            <p:cNvSpPr/>
            <p:nvPr/>
          </p:nvSpPr>
          <p:spPr>
            <a:xfrm>
              <a:off x="4582651" y="962725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Lưu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Serial</a:t>
              </a:r>
              <a:endParaRPr kumimoji="1" lang="en-US" sz="1200" b="1" dirty="0">
                <a:solidFill>
                  <a:srgbClr val="000099"/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  <p:sp>
          <p:nvSpPr>
            <p:cNvPr id="251" name="TextBox 56">
              <a:extLst>
                <a:ext uri="{FF2B5EF4-FFF2-40B4-BE49-F238E27FC236}">
                  <a16:creationId xmlns:a16="http://schemas.microsoft.com/office/drawing/2014/main" id="{7CF45457-A8E1-8CC5-A85B-EAC1CE992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1660" y="2541151"/>
              <a:ext cx="145007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PIC down load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dữ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liệu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PL code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của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hang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xuất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từ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WMS</a:t>
              </a:r>
              <a:endParaRPr lang="en-US" altLang="en-US" sz="1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52" name="Right Arrow 277">
              <a:extLst>
                <a:ext uri="{FF2B5EF4-FFF2-40B4-BE49-F238E27FC236}">
                  <a16:creationId xmlns:a16="http://schemas.microsoft.com/office/drawing/2014/main" id="{DB12DF3E-B149-501A-EB9D-19A23F32DF51}"/>
                </a:ext>
              </a:extLst>
            </p:cNvPr>
            <p:cNvSpPr/>
            <p:nvPr/>
          </p:nvSpPr>
          <p:spPr>
            <a:xfrm rot="5400000">
              <a:off x="5092358" y="3072487"/>
              <a:ext cx="178016" cy="1144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TextBox 56">
              <a:extLst>
                <a:ext uri="{FF2B5EF4-FFF2-40B4-BE49-F238E27FC236}">
                  <a16:creationId xmlns:a16="http://schemas.microsoft.com/office/drawing/2014/main" id="{CB6AE778-9F93-C859-B9D5-1DD2E330FF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7731" y="4350699"/>
              <a:ext cx="1569473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Đổ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dữ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liệu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ra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file</a:t>
              </a:r>
              <a:endParaRPr lang="en-US" altLang="en-US" sz="1100" b="1" dirty="0">
                <a:solidFill>
                  <a:srgbClr val="000099"/>
                </a:solidFill>
                <a:latin typeface="+Heading Asian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54" name="TextBox 56">
              <a:extLst>
                <a:ext uri="{FF2B5EF4-FFF2-40B4-BE49-F238E27FC236}">
                  <a16:creationId xmlns:a16="http://schemas.microsoft.com/office/drawing/2014/main" id="{6DB1C0ED-489F-C78F-CA20-D4C140E99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504" y="4330175"/>
              <a:ext cx="245663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Nhập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toàn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bộ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dữ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liệu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serial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của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hàng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xuất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vào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excel file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và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lưu</a:t>
              </a:r>
              <a:r>
                <a:rPr lang="en-GB" altLang="en-US" sz="11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1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trữ</a:t>
              </a:r>
              <a:endParaRPr lang="en-US" altLang="en-US" sz="1100" b="1" dirty="0">
                <a:solidFill>
                  <a:srgbClr val="000099"/>
                </a:solidFill>
                <a:latin typeface="+Heading Asian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ADB110D1-8EAB-59CE-A966-E547DD47A45C}"/>
              </a:ext>
            </a:extLst>
          </p:cNvPr>
          <p:cNvGrpSpPr/>
          <p:nvPr/>
        </p:nvGrpSpPr>
        <p:grpSpPr>
          <a:xfrm>
            <a:off x="6221718" y="834759"/>
            <a:ext cx="6064016" cy="3839289"/>
            <a:chOff x="85082" y="952572"/>
            <a:chExt cx="6064016" cy="3839289"/>
          </a:xfrm>
        </p:grpSpPr>
        <p:sp>
          <p:nvSpPr>
            <p:cNvPr id="264" name="TextBox 56">
              <a:extLst>
                <a:ext uri="{FF2B5EF4-FFF2-40B4-BE49-F238E27FC236}">
                  <a16:creationId xmlns:a16="http://schemas.microsoft.com/office/drawing/2014/main" id="{B528AEC7-B25B-0A2C-DFF5-F00E6FC78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82" y="2736389"/>
              <a:ext cx="139314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Nhập</a:t>
              </a: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hàng</a:t>
              </a: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(WMS)</a:t>
              </a:r>
              <a:endParaRPr lang="en-US" altLang="en-US" sz="1000" b="1" dirty="0">
                <a:solidFill>
                  <a:srgbClr val="000099"/>
                </a:solidFill>
                <a:latin typeface="+Heading Asian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65" name="TextBox 56">
              <a:extLst>
                <a:ext uri="{FF2B5EF4-FFF2-40B4-BE49-F238E27FC236}">
                  <a16:creationId xmlns:a16="http://schemas.microsoft.com/office/drawing/2014/main" id="{97695B7C-867A-A9A5-44ED-69C0A3059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2948" y="2673167"/>
              <a:ext cx="16300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Quản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lý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và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chuẩn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bị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xuất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hang (WMS)</a:t>
              </a:r>
              <a:endParaRPr lang="en-US" altLang="en-US" sz="1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FB301567-532B-C26D-E42E-4B2C4CA90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827" t="15743" r="32023" b="13230"/>
            <a:stretch/>
          </p:blipFill>
          <p:spPr>
            <a:xfrm>
              <a:off x="153352" y="1407045"/>
              <a:ext cx="1296590" cy="1295515"/>
            </a:xfrm>
            <a:prstGeom prst="rect">
              <a:avLst/>
            </a:prstGeom>
          </p:spPr>
        </p:pic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76E7382B-442A-730C-506D-51F701D9BE6D}"/>
                </a:ext>
              </a:extLst>
            </p:cNvPr>
            <p:cNvSpPr/>
            <p:nvPr/>
          </p:nvSpPr>
          <p:spPr>
            <a:xfrm>
              <a:off x="192504" y="2110362"/>
              <a:ext cx="752320" cy="393450"/>
            </a:xfrm>
            <a:prstGeom prst="ellipse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BEB98C95-C68B-836E-9FC2-CA21B5962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673" t="44606" r="23991" b="35510"/>
            <a:stretch/>
          </p:blipFill>
          <p:spPr>
            <a:xfrm>
              <a:off x="204193" y="1921113"/>
              <a:ext cx="682483" cy="198627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7530473A-E467-3C70-5572-6108150F2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218" y="1395977"/>
              <a:ext cx="1391508" cy="1299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BA920E9B-EE1F-2D7D-7D39-45BFA4C0E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408" y="2360737"/>
              <a:ext cx="780268" cy="33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B3E2F5AC-F400-0058-464D-A4BB31A8A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1136" y="1380240"/>
              <a:ext cx="1295773" cy="131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7AD9B03F-89DE-50C9-F102-9C76C346B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9682" y="2312088"/>
              <a:ext cx="382951" cy="39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Right Arrow 277">
              <a:extLst>
                <a:ext uri="{FF2B5EF4-FFF2-40B4-BE49-F238E27FC236}">
                  <a16:creationId xmlns:a16="http://schemas.microsoft.com/office/drawing/2014/main" id="{8E659D38-1207-D982-1260-AA09878A5D2F}"/>
                </a:ext>
              </a:extLst>
            </p:cNvPr>
            <p:cNvSpPr/>
            <p:nvPr/>
          </p:nvSpPr>
          <p:spPr>
            <a:xfrm>
              <a:off x="4511267" y="1985537"/>
              <a:ext cx="176657" cy="2220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56">
              <a:extLst>
                <a:ext uri="{FF2B5EF4-FFF2-40B4-BE49-F238E27FC236}">
                  <a16:creationId xmlns:a16="http://schemas.microsoft.com/office/drawing/2014/main" id="{3156FA87-6BEE-85F1-AF07-8B9129A02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274" y="2684333"/>
              <a:ext cx="16300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Đọc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Pallet ID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hàng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xuất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bằng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MWS</a:t>
              </a:r>
              <a:endParaRPr lang="en-US" altLang="en-US" sz="1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75" name="TextBox 56">
              <a:extLst>
                <a:ext uri="{FF2B5EF4-FFF2-40B4-BE49-F238E27FC236}">
                  <a16:creationId xmlns:a16="http://schemas.microsoft.com/office/drawing/2014/main" id="{65C3AC27-E808-F1B7-E181-8735E3DD6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5920" y="4350699"/>
              <a:ext cx="174968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PIC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nhập</a:t>
              </a: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PL code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của</a:t>
              </a: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hàng</a:t>
              </a: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xuất</a:t>
              </a: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lên</a:t>
              </a: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hệ</a:t>
              </a: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thống</a:t>
              </a:r>
              <a:r>
                <a:rPr lang="en-GB" altLang="en-US" sz="100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IT</a:t>
              </a:r>
              <a:endParaRPr lang="en-US" altLang="en-US" sz="1000" b="1" dirty="0">
                <a:solidFill>
                  <a:srgbClr val="000099"/>
                </a:solidFill>
                <a:latin typeface="+Heading Asian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20005A85-1F2A-99A3-B2C8-B1FE2BA6CD06}"/>
                </a:ext>
              </a:extLst>
            </p:cNvPr>
            <p:cNvSpPr/>
            <p:nvPr/>
          </p:nvSpPr>
          <p:spPr>
            <a:xfrm>
              <a:off x="92189" y="954541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Nhận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Hàng</a:t>
              </a:r>
              <a:endParaRPr kumimoji="1" lang="en-US" sz="1200" b="1" dirty="0">
                <a:solidFill>
                  <a:srgbClr val="000099"/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76BCF57C-F8EA-9000-986B-336516B25816}"/>
                </a:ext>
              </a:extLst>
            </p:cNvPr>
            <p:cNvSpPr/>
            <p:nvPr/>
          </p:nvSpPr>
          <p:spPr>
            <a:xfrm>
              <a:off x="1535940" y="957087"/>
              <a:ext cx="1614607" cy="32494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Lưu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kho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, </a:t>
              </a: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xuất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hàng</a:t>
              </a:r>
              <a:endParaRPr kumimoji="1" lang="en-US" sz="1200" b="1" dirty="0">
                <a:solidFill>
                  <a:srgbClr val="000099"/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087106D-A2EC-FE72-1664-31432AE3F874}"/>
                </a:ext>
              </a:extLst>
            </p:cNvPr>
            <p:cNvSpPr/>
            <p:nvPr/>
          </p:nvSpPr>
          <p:spPr>
            <a:xfrm>
              <a:off x="3160145" y="952572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Xuất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hàng</a:t>
              </a:r>
              <a:endParaRPr kumimoji="1" lang="en-US" sz="1200" b="1" dirty="0">
                <a:solidFill>
                  <a:srgbClr val="000099"/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0F641D85-E735-11FF-761D-DE7BA4B4C68A}"/>
                </a:ext>
              </a:extLst>
            </p:cNvPr>
            <p:cNvSpPr/>
            <p:nvPr/>
          </p:nvSpPr>
          <p:spPr>
            <a:xfrm>
              <a:off x="4582651" y="962725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200" b="1" dirty="0" err="1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Lưu</a:t>
              </a:r>
              <a:r>
                <a:rPr kumimoji="1" lang="en-GB" sz="1200" b="1" dirty="0">
                  <a:solidFill>
                    <a:srgbClr val="000099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Serial</a:t>
              </a:r>
              <a:endParaRPr kumimoji="1" lang="en-US" sz="1200" b="1" dirty="0">
                <a:solidFill>
                  <a:srgbClr val="000099"/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  <p:sp>
          <p:nvSpPr>
            <p:cNvPr id="508" name="TextBox 56">
              <a:extLst>
                <a:ext uri="{FF2B5EF4-FFF2-40B4-BE49-F238E27FC236}">
                  <a16:creationId xmlns:a16="http://schemas.microsoft.com/office/drawing/2014/main" id="{17BC9C44-5B1B-4F67-EF14-BB06348D9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9003" y="2701952"/>
              <a:ext cx="163009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PIC down load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dữ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liệu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PL code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của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hang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xuất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00" b="1" dirty="0" err="1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từ</a:t>
              </a:r>
              <a:r>
                <a:rPr lang="en-GB" altLang="en-US" sz="1000" b="1" dirty="0">
                  <a:solidFill>
                    <a:srgbClr val="000099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 WMS</a:t>
              </a:r>
              <a:endParaRPr lang="en-US" altLang="en-US" sz="1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509" name="Right Arrow 277">
              <a:extLst>
                <a:ext uri="{FF2B5EF4-FFF2-40B4-BE49-F238E27FC236}">
                  <a16:creationId xmlns:a16="http://schemas.microsoft.com/office/drawing/2014/main" id="{AB09DC01-E41D-E620-BFDE-B94571E1D94E}"/>
                </a:ext>
              </a:extLst>
            </p:cNvPr>
            <p:cNvSpPr/>
            <p:nvPr/>
          </p:nvSpPr>
          <p:spPr>
            <a:xfrm rot="5400000">
              <a:off x="5029031" y="3199695"/>
              <a:ext cx="137941" cy="1698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TextBox 56">
              <a:extLst>
                <a:ext uri="{FF2B5EF4-FFF2-40B4-BE49-F238E27FC236}">
                  <a16:creationId xmlns:a16="http://schemas.microsoft.com/office/drawing/2014/main" id="{C6F3CDBB-2920-6BE5-1BEA-56141EC89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8629" y="4360859"/>
              <a:ext cx="1569473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Đổ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dữ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liệu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ra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file</a:t>
              </a:r>
              <a:endParaRPr lang="en-US" altLang="en-US" sz="1050" b="1" dirty="0">
                <a:solidFill>
                  <a:srgbClr val="000099"/>
                </a:solidFill>
                <a:latin typeface="+Heading Asian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511" name="TextBox 56">
              <a:extLst>
                <a:ext uri="{FF2B5EF4-FFF2-40B4-BE49-F238E27FC236}">
                  <a16:creationId xmlns:a16="http://schemas.microsoft.com/office/drawing/2014/main" id="{EF4C4449-711C-0BF7-6919-4F9B42740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920" y="4360974"/>
              <a:ext cx="245663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Nhập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toàn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bộ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dữ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liệu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serial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của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hàng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xuất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vào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excel file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và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lưu</a:t>
              </a:r>
              <a:r>
                <a:rPr lang="en-GB" altLang="en-US" sz="1050" b="1" dirty="0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GB" altLang="en-US" sz="1050" b="1" dirty="0" err="1">
                  <a:solidFill>
                    <a:srgbClr val="000099"/>
                  </a:solidFill>
                  <a:latin typeface="+Heading Asian"/>
                  <a:ea typeface="+mj-ea"/>
                  <a:cs typeface="Times New Roman" panose="02020603050405020304" pitchFamily="18" charset="0"/>
                </a:rPr>
                <a:t>trữ</a:t>
              </a:r>
              <a:endParaRPr lang="en-US" altLang="en-US" sz="1050" b="1" dirty="0">
                <a:solidFill>
                  <a:srgbClr val="000099"/>
                </a:solidFill>
                <a:latin typeface="+Heading Asian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F50912-A649-F59C-7672-FE617D53997F}"/>
              </a:ext>
            </a:extLst>
          </p:cNvPr>
          <p:cNvGrpSpPr/>
          <p:nvPr/>
        </p:nvGrpSpPr>
        <p:grpSpPr>
          <a:xfrm>
            <a:off x="6542317" y="3273982"/>
            <a:ext cx="978556" cy="997945"/>
            <a:chOff x="6542317" y="3273982"/>
            <a:chExt cx="978556" cy="9979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AA2E58-71C7-924B-9699-D2D662DA7104}"/>
                </a:ext>
              </a:extLst>
            </p:cNvPr>
            <p:cNvCxnSpPr>
              <a:cxnSpLocks/>
              <a:endCxn id="511" idx="0"/>
            </p:cNvCxnSpPr>
            <p:nvPr/>
          </p:nvCxnSpPr>
          <p:spPr>
            <a:xfrm>
              <a:off x="6556914" y="3273982"/>
              <a:ext cx="963959" cy="9691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F638BC12-7415-E384-1AED-EFB51B4C7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317" y="3289558"/>
              <a:ext cx="961856" cy="9823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B4025E57-40E8-75B9-5712-0055A7C43ABB}"/>
              </a:ext>
            </a:extLst>
          </p:cNvPr>
          <p:cNvGrpSpPr/>
          <p:nvPr/>
        </p:nvGrpSpPr>
        <p:grpSpPr>
          <a:xfrm>
            <a:off x="8658985" y="3290139"/>
            <a:ext cx="978556" cy="989399"/>
            <a:chOff x="6542317" y="3282528"/>
            <a:chExt cx="978556" cy="989399"/>
          </a:xfrm>
        </p:grpSpPr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1E9F3377-6E7F-373A-7D83-EF70F6A9A5FC}"/>
                </a:ext>
              </a:extLst>
            </p:cNvPr>
            <p:cNvCxnSpPr>
              <a:cxnSpLocks/>
            </p:cNvCxnSpPr>
            <p:nvPr/>
          </p:nvCxnSpPr>
          <p:spPr>
            <a:xfrm>
              <a:off x="6556914" y="3282528"/>
              <a:ext cx="963959" cy="9691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5626FD9-7109-1DC5-B4D1-101ED370A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317" y="3289558"/>
              <a:ext cx="961856" cy="9823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65335"/>
              </p:ext>
            </p:extLst>
          </p:nvPr>
        </p:nvGraphicFramePr>
        <p:xfrm>
          <a:off x="150337" y="3208393"/>
          <a:ext cx="3337574" cy="794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10" imgW="6715213" imgH="1209609" progId="Excel.Sheet.12">
                  <p:embed/>
                </p:oleObj>
              </mc:Choice>
              <mc:Fallback>
                <p:oleObj name="Worksheet" r:id="rId10" imgW="6715213" imgH="120960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0337" y="3208393"/>
                        <a:ext cx="3337574" cy="794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2"/>
          <a:srcRect l="23796" t="9682" r="24059" b="18349"/>
          <a:stretch/>
        </p:blipFill>
        <p:spPr>
          <a:xfrm>
            <a:off x="10280439" y="3269283"/>
            <a:ext cx="1766385" cy="984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3"/>
          <a:srcRect l="66877" t="72088" r="25310" b="18971"/>
          <a:stretch/>
        </p:blipFill>
        <p:spPr>
          <a:xfrm>
            <a:off x="11284832" y="3739970"/>
            <a:ext cx="756198" cy="48674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1319580" y="3974108"/>
            <a:ext cx="539911" cy="1729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4"/>
          <a:srcRect l="2598" t="7304" r="2519" b="55870"/>
          <a:stretch/>
        </p:blipFill>
        <p:spPr>
          <a:xfrm>
            <a:off x="3582633" y="3208393"/>
            <a:ext cx="2315821" cy="909729"/>
          </a:xfrm>
          <a:prstGeom prst="rect">
            <a:avLst/>
          </a:prstGeom>
        </p:spPr>
      </p:pic>
      <p:sp>
        <p:nvSpPr>
          <p:cNvPr id="70" name="Oval 69"/>
          <p:cNvSpPr/>
          <p:nvPr/>
        </p:nvSpPr>
        <p:spPr>
          <a:xfrm>
            <a:off x="4163836" y="3399241"/>
            <a:ext cx="354723" cy="1293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14"/>
          <a:srcRect l="30784" t="15369" r="58721" b="82105"/>
          <a:stretch/>
        </p:blipFill>
        <p:spPr>
          <a:xfrm>
            <a:off x="4398629" y="3166639"/>
            <a:ext cx="862898" cy="22633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E12ED1-E8B1-83D0-FB9D-6F1C4210E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64642" y="1247145"/>
            <a:ext cx="1174097" cy="1330409"/>
          </a:xfrm>
          <a:prstGeom prst="rect">
            <a:avLst/>
          </a:prstGeom>
          <a:ln>
            <a:solidFill>
              <a:srgbClr val="0033CC"/>
            </a:solidFill>
          </a:ln>
        </p:spPr>
      </p:pic>
    </p:spTree>
    <p:extLst>
      <p:ext uri="{BB962C8B-B14F-4D97-AF65-F5344CB8AC3E}">
        <p14:creationId xmlns:p14="http://schemas.microsoft.com/office/powerpoint/2010/main" val="416757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3"/>
          <p:cNvSpPr>
            <a:spLocks noChangeArrowheads="1"/>
          </p:cNvSpPr>
          <p:nvPr/>
        </p:nvSpPr>
        <p:spPr bwMode="auto">
          <a:xfrm>
            <a:off x="87555" y="646359"/>
            <a:ext cx="5843251" cy="4079862"/>
          </a:xfrm>
          <a:prstGeom prst="roundRect">
            <a:avLst>
              <a:gd name="adj" fmla="val 284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90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219" name="AutoShape 3"/>
          <p:cNvSpPr>
            <a:spLocks noChangeArrowheads="1"/>
          </p:cNvSpPr>
          <p:nvPr/>
        </p:nvSpPr>
        <p:spPr bwMode="auto">
          <a:xfrm>
            <a:off x="119906" y="4860861"/>
            <a:ext cx="5810900" cy="1953547"/>
          </a:xfrm>
          <a:prstGeom prst="roundRect">
            <a:avLst>
              <a:gd name="adj" fmla="val 284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  <a:defRPr/>
            </a:pPr>
            <a:r>
              <a:rPr lang="en-GB" altLang="ja-JP" sz="1400" dirty="0">
                <a:solidFill>
                  <a:srgbClr val="000000"/>
                </a:solidFill>
                <a:ea typeface="Tahoma" pitchFamily="34" charset="0"/>
                <a:cs typeface="Arial" panose="020B0604020202020204" pitchFamily="34" charset="0"/>
              </a:rPr>
              <a:t>Take d</a:t>
            </a:r>
            <a:r>
              <a:rPr lang="en-US" altLang="ja-JP" sz="1400" dirty="0">
                <a:solidFill>
                  <a:srgbClr val="000000"/>
                </a:solidFill>
                <a:ea typeface="Tahoma" pitchFamily="34" charset="0"/>
                <a:cs typeface="Arial" panose="020B0604020202020204" pitchFamily="34" charset="0"/>
              </a:rPr>
              <a:t>own load </a:t>
            </a:r>
            <a:r>
              <a:rPr lang="en-US" altLang="ja-JP" sz="1400" dirty="0" err="1">
                <a:solidFill>
                  <a:srgbClr val="000000"/>
                </a:solidFill>
                <a:ea typeface="Tahoma" pitchFamily="34" charset="0"/>
                <a:cs typeface="Arial" panose="020B0604020202020204" pitchFamily="34" charset="0"/>
              </a:rPr>
              <a:t>seri</a:t>
            </a:r>
            <a:r>
              <a:rPr lang="en-US" altLang="ja-JP" sz="1400" dirty="0">
                <a:solidFill>
                  <a:srgbClr val="000000"/>
                </a:solidFill>
                <a:ea typeface="Tahoma" pitchFamily="34" charset="0"/>
                <a:cs typeface="Arial" panose="020B0604020202020204" pitchFamily="34" charset="0"/>
              </a:rPr>
              <a:t> from FA system</a:t>
            </a:r>
            <a:endParaRPr lang="en-GB" altLang="ja-JP" sz="1400" dirty="0">
              <a:solidFill>
                <a:srgbClr val="000000"/>
              </a:solidFill>
              <a:ea typeface="Tahoma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    Manual operation -&gt; may mistake</a:t>
            </a:r>
            <a:br>
              <a:rPr 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</a:br>
            <a:endParaRPr lang="en-US" sz="14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ja-JP" sz="1400" b="1" dirty="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Take time: 45 mins/ Shipment </a:t>
            </a:r>
          </a:p>
          <a:p>
            <a:pPr>
              <a:buNone/>
            </a:pPr>
            <a:r>
              <a:rPr lang="en-GB" altLang="ja-JP" sz="1400" b="1" dirty="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   ~ 5,400 mins/ (90 hour)/month ~ 1,080 hour/year</a:t>
            </a:r>
          </a:p>
        </p:txBody>
      </p:sp>
      <p:sp>
        <p:nvSpPr>
          <p:cNvPr id="9234" name="AutoShape 3"/>
          <p:cNvSpPr>
            <a:spLocks noChangeArrowheads="1"/>
          </p:cNvSpPr>
          <p:nvPr/>
        </p:nvSpPr>
        <p:spPr bwMode="auto">
          <a:xfrm>
            <a:off x="6171903" y="648137"/>
            <a:ext cx="5942455" cy="4070735"/>
          </a:xfrm>
          <a:prstGeom prst="roundRect">
            <a:avLst>
              <a:gd name="adj" fmla="val 2847"/>
            </a:avLst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indent="-228600" eaLnBrk="1" hangingPunct="1">
              <a:spcBef>
                <a:spcPct val="0"/>
              </a:spcBef>
              <a:buFont typeface="+mj-lt"/>
              <a:buAutoNum type="arabicParenR"/>
            </a:pPr>
            <a:endParaRPr lang="en-US" altLang="en-US" sz="900" dirty="0">
              <a:latin typeface="+mj-ea"/>
              <a:ea typeface="+mj-ea"/>
            </a:endParaRPr>
          </a:p>
        </p:txBody>
      </p:sp>
      <p:sp>
        <p:nvSpPr>
          <p:cNvPr id="9249" name="AutoShape 3"/>
          <p:cNvSpPr>
            <a:spLocks noChangeArrowheads="1"/>
          </p:cNvSpPr>
          <p:nvPr/>
        </p:nvSpPr>
        <p:spPr bwMode="auto">
          <a:xfrm>
            <a:off x="6182114" y="4851788"/>
            <a:ext cx="5922034" cy="1967618"/>
          </a:xfrm>
          <a:prstGeom prst="roundRect">
            <a:avLst>
              <a:gd name="adj" fmla="val 2847"/>
            </a:avLst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endParaRPr lang="en-GB" altLang="en-US" sz="1400" dirty="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GB" altLang="en-US" sz="1400" dirty="0">
              <a:solidFill>
                <a:srgbClr val="000099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GB" altLang="en-US" sz="1400" dirty="0">
                <a:solidFill>
                  <a:srgbClr val="000099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GB" altLang="en-US" sz="1400" dirty="0">
                <a:solidFill>
                  <a:srgbClr val="000099"/>
                </a:solidFill>
                <a:cs typeface="Arial" panose="020B0604020202020204" pitchFamily="34" charset="0"/>
              </a:rPr>
              <a:t>Request IT to develop a new function: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GB" altLang="en-US" sz="1400" dirty="0">
                <a:solidFill>
                  <a:srgbClr val="000099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Auto links pallet code of shipment to FA system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GB" altLang="en-US" sz="1400" dirty="0">
                <a:solidFill>
                  <a:srgbClr val="000099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1400" dirty="0">
                <a:solidFill>
                  <a:srgbClr val="000099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Data auto links and stores on PSNV's Portal</a:t>
            </a:r>
            <a:endParaRPr lang="en-GB" altLang="en-US" sz="1400" dirty="0">
              <a:solidFill>
                <a:srgbClr val="000099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99"/>
                </a:solidFill>
                <a:cs typeface="Arial" panose="020B0604020202020204" pitchFamily="34" charset="0"/>
              </a:rPr>
              <a:t>Data visualize timely, quickly.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sz="1400" dirty="0">
                <a:solidFill>
                  <a:srgbClr val="000099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GB" sz="1400" b="1" dirty="0">
                <a:solidFill>
                  <a:srgbClr val="000099"/>
                </a:solidFill>
                <a:cs typeface="Arial" panose="020B0604020202020204" pitchFamily="34" charset="0"/>
              </a:rPr>
              <a:t>No Human mistake.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1400" b="1" dirty="0">
              <a:solidFill>
                <a:srgbClr val="000099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99"/>
                </a:solidFill>
                <a:cs typeface="Arial" panose="020B0604020202020204" pitchFamily="34" charset="0"/>
              </a:rPr>
              <a:t>Take time: </a:t>
            </a:r>
            <a:r>
              <a:rPr lang="en-US" sz="1400" b="1" dirty="0">
                <a:solidFill>
                  <a:srgbClr val="000099"/>
                </a:solidFill>
                <a:ea typeface="Tahoma" panose="020B0604030504040204" pitchFamily="34" charset="0"/>
                <a:cs typeface="Arial" panose="020B0604020202020204" pitchFamily="34" charset="0"/>
              </a:rPr>
              <a:t>: 15 min/shipment ~ 1,800 mins (30 hours/month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sz="1400" b="1" dirty="0">
                <a:solidFill>
                  <a:srgbClr val="000099"/>
                </a:solidFill>
                <a:ea typeface="Tahoma" panose="020B0604030504040204" pitchFamily="34" charset="0"/>
                <a:cs typeface="Arial" panose="020B0604020202020204" pitchFamily="34" charset="0"/>
              </a:rPr>
              <a:t>                                                     ~ 360 hour/year</a:t>
            </a:r>
            <a:endParaRPr lang="en-GB" sz="1400" b="1" dirty="0">
              <a:solidFill>
                <a:srgbClr val="000099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sz="1400" b="1" dirty="0">
                <a:solidFill>
                  <a:srgbClr val="000099"/>
                </a:solidFill>
                <a:cs typeface="Arial" panose="020B0604020202020204" pitchFamily="34" charset="0"/>
              </a:rPr>
              <a:t>Save time: 720 hour/year ~ $900/year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altLang="en-US" sz="1400" dirty="0">
              <a:latin typeface="Heading Asean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altLang="en-US" sz="1400" dirty="0">
              <a:latin typeface="Heading Asean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721814" y="-44399"/>
            <a:ext cx="7112420" cy="6765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 MỀM LƯU TRỮ DỮ LIỆU SERIAL HÀNG XUẤT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1412656" y="1923018"/>
            <a:ext cx="176657" cy="222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2973208" y="1965806"/>
            <a:ext cx="176657" cy="222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96413" y="501245"/>
            <a:ext cx="1941512" cy="295275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b="1" dirty="0">
                <a:solidFill>
                  <a:schemeClr val="bg1"/>
                </a:solidFill>
                <a:latin typeface="+mj-ea"/>
                <a:ea typeface="+mj-ea"/>
              </a:rPr>
              <a:t>After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16534" y="495011"/>
            <a:ext cx="1941512" cy="2952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b="1" dirty="0">
                <a:solidFill>
                  <a:schemeClr val="bg1"/>
                </a:solidFill>
                <a:latin typeface="+mj-ea"/>
                <a:ea typeface="+mj-ea"/>
              </a:rPr>
              <a:t>Before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DBC409-0D2F-FE07-955B-05D19790A6A0}"/>
              </a:ext>
            </a:extLst>
          </p:cNvPr>
          <p:cNvGrpSpPr/>
          <p:nvPr/>
        </p:nvGrpSpPr>
        <p:grpSpPr>
          <a:xfrm>
            <a:off x="-165397" y="879775"/>
            <a:ext cx="12282766" cy="3883029"/>
            <a:chOff x="-114465" y="938366"/>
            <a:chExt cx="12282766" cy="3883029"/>
          </a:xfrm>
        </p:grpSpPr>
        <p:sp>
          <p:nvSpPr>
            <p:cNvPr id="113" name="TextBox 56"/>
            <p:cNvSpPr txBox="1">
              <a:spLocks noChangeArrowheads="1"/>
            </p:cNvSpPr>
            <p:nvPr/>
          </p:nvSpPr>
          <p:spPr bwMode="auto">
            <a:xfrm>
              <a:off x="-114465" y="2736389"/>
              <a:ext cx="1968087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         Receiving (WMS)</a:t>
              </a:r>
              <a:endParaRPr lang="en-US" altLang="en-US" sz="1050" b="1" dirty="0">
                <a:solidFill>
                  <a:srgbClr val="000099"/>
                </a:solidFill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TextBox 56"/>
            <p:cNvSpPr txBox="1">
              <a:spLocks noChangeArrowheads="1"/>
            </p:cNvSpPr>
            <p:nvPr/>
          </p:nvSpPr>
          <p:spPr bwMode="auto">
            <a:xfrm>
              <a:off x="1592948" y="2673167"/>
              <a:ext cx="1630095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Prepare cargo (WMS)</a:t>
              </a:r>
              <a:endParaRPr lang="en-US" altLang="en-US" sz="1050" b="1" dirty="0">
                <a:solidFill>
                  <a:srgbClr val="000099"/>
                </a:solidFill>
                <a:ea typeface="+mj-ea"/>
                <a:cs typeface="Arial" panose="020B0604020202020204" pitchFamily="34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/>
            <a:srcRect l="31827" t="15743" r="32023" b="13230"/>
            <a:stretch/>
          </p:blipFill>
          <p:spPr>
            <a:xfrm>
              <a:off x="153352" y="1407045"/>
              <a:ext cx="1296590" cy="1295515"/>
            </a:xfrm>
            <a:prstGeom prst="rect">
              <a:avLst/>
            </a:prstGeom>
          </p:spPr>
        </p:pic>
        <p:sp>
          <p:nvSpPr>
            <p:cNvPr id="51" name="Oval 50"/>
            <p:cNvSpPr/>
            <p:nvPr/>
          </p:nvSpPr>
          <p:spPr>
            <a:xfrm>
              <a:off x="192504" y="2110362"/>
              <a:ext cx="752320" cy="393450"/>
            </a:xfrm>
            <a:prstGeom prst="ellipse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5"/>
            <a:srcRect l="21673" t="44606" r="23991" b="35510"/>
            <a:stretch/>
          </p:blipFill>
          <p:spPr>
            <a:xfrm>
              <a:off x="204193" y="1921113"/>
              <a:ext cx="682483" cy="19862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218" y="1395977"/>
              <a:ext cx="1391508" cy="1299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408" y="2360737"/>
              <a:ext cx="780268" cy="33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1136" y="1380240"/>
              <a:ext cx="1295773" cy="131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9682" y="2312088"/>
              <a:ext cx="382951" cy="39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" name="Right Arrow 277"/>
            <p:cNvSpPr/>
            <p:nvPr/>
          </p:nvSpPr>
          <p:spPr>
            <a:xfrm>
              <a:off x="4511267" y="1985537"/>
              <a:ext cx="176657" cy="2220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TextBox 56"/>
            <p:cNvSpPr txBox="1">
              <a:spLocks noChangeArrowheads="1"/>
            </p:cNvSpPr>
            <p:nvPr/>
          </p:nvSpPr>
          <p:spPr bwMode="auto">
            <a:xfrm>
              <a:off x="3231094" y="2663507"/>
              <a:ext cx="124102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Reading </a:t>
              </a:r>
              <a:r>
                <a:rPr lang="en-GB" altLang="en-US" sz="1050" b="1" dirty="0" err="1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seri</a:t>
              </a: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 by </a:t>
              </a:r>
              <a:r>
                <a:rPr lang="en-GB" altLang="en-US" sz="1050" b="1" dirty="0" err="1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barcoder</a:t>
              </a: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 (MWS)</a:t>
              </a:r>
              <a:endParaRPr lang="en-US" altLang="en-US" sz="1050" b="1" dirty="0">
                <a:solidFill>
                  <a:srgbClr val="000099"/>
                </a:solidFill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81" name="TextBox 56"/>
            <p:cNvSpPr txBox="1">
              <a:spLocks noChangeArrowheads="1"/>
            </p:cNvSpPr>
            <p:nvPr/>
          </p:nvSpPr>
          <p:spPr bwMode="auto">
            <a:xfrm>
              <a:off x="3801846" y="4205600"/>
              <a:ext cx="20744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20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D</a:t>
              </a:r>
              <a:r>
                <a:rPr lang="en-US" altLang="en-US" sz="120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own load one by one ID code</a:t>
              </a: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5B07D6B5-4EC6-4F90-96AA-D1588F7A2D58}"/>
                </a:ext>
              </a:extLst>
            </p:cNvPr>
            <p:cNvSpPr/>
            <p:nvPr/>
          </p:nvSpPr>
          <p:spPr>
            <a:xfrm>
              <a:off x="92189" y="954541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400" b="1" dirty="0">
                  <a:solidFill>
                    <a:srgbClr val="000099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Wingdings" panose="05000000000000000000" pitchFamily="2" charset="2"/>
                </a:rPr>
                <a:t>Receiving</a:t>
              </a:r>
              <a:endParaRPr kumimoji="1" lang="en-US" sz="1400" b="1" dirty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5B07D6B5-4EC6-4F90-96AA-D1588F7A2D58}"/>
                </a:ext>
              </a:extLst>
            </p:cNvPr>
            <p:cNvSpPr/>
            <p:nvPr/>
          </p:nvSpPr>
          <p:spPr>
            <a:xfrm>
              <a:off x="1535940" y="957087"/>
              <a:ext cx="1614607" cy="32494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400" b="1" dirty="0">
                  <a:solidFill>
                    <a:srgbClr val="000099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Wingdings" panose="05000000000000000000" pitchFamily="2" charset="2"/>
                </a:rPr>
                <a:t>Storage</a:t>
              </a:r>
              <a:endParaRPr kumimoji="1" lang="en-US" sz="1400" b="1" dirty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5B07D6B5-4EC6-4F90-96AA-D1588F7A2D58}"/>
                </a:ext>
              </a:extLst>
            </p:cNvPr>
            <p:cNvSpPr/>
            <p:nvPr/>
          </p:nvSpPr>
          <p:spPr>
            <a:xfrm>
              <a:off x="3160145" y="952572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400" b="1" dirty="0">
                  <a:solidFill>
                    <a:srgbClr val="000099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Wingdings" panose="05000000000000000000" pitchFamily="2" charset="2"/>
                </a:rPr>
                <a:t>Shipping</a:t>
              </a:r>
              <a:endParaRPr kumimoji="1" lang="en-US" sz="1400" b="1" dirty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5B07D6B5-4EC6-4F90-96AA-D1588F7A2D58}"/>
                </a:ext>
              </a:extLst>
            </p:cNvPr>
            <p:cNvSpPr/>
            <p:nvPr/>
          </p:nvSpPr>
          <p:spPr>
            <a:xfrm>
              <a:off x="4582651" y="962725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400" b="1" dirty="0">
                  <a:solidFill>
                    <a:srgbClr val="000099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Wingdings" panose="05000000000000000000" pitchFamily="2" charset="2"/>
                </a:rPr>
                <a:t>Serial</a:t>
              </a:r>
              <a:endParaRPr kumimoji="1" lang="en-US" sz="1400" b="1" dirty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1" name="TextBox 56">
              <a:extLst>
                <a:ext uri="{FF2B5EF4-FFF2-40B4-BE49-F238E27FC236}">
                  <a16:creationId xmlns:a16="http://schemas.microsoft.com/office/drawing/2014/main" id="{7CF45457-A8E1-8CC5-A85B-EAC1CE992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4892" y="2606261"/>
              <a:ext cx="1389575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Down load ID </a:t>
              </a:r>
              <a:r>
                <a:rPr lang="en-GB" altLang="en-US" sz="1050" b="1" dirty="0" err="1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codel</a:t>
              </a: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 from (</a:t>
              </a:r>
              <a:r>
                <a:rPr lang="en-US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WMS)</a:t>
              </a:r>
            </a:p>
          </p:txBody>
        </p:sp>
        <p:sp>
          <p:nvSpPr>
            <p:cNvPr id="252" name="Right Arrow 277">
              <a:extLst>
                <a:ext uri="{FF2B5EF4-FFF2-40B4-BE49-F238E27FC236}">
                  <a16:creationId xmlns:a16="http://schemas.microsoft.com/office/drawing/2014/main" id="{DB12DF3E-B149-501A-EB9D-19A23F32DF51}"/>
                </a:ext>
              </a:extLst>
            </p:cNvPr>
            <p:cNvSpPr/>
            <p:nvPr/>
          </p:nvSpPr>
          <p:spPr>
            <a:xfrm rot="5400000">
              <a:off x="5092358" y="3072487"/>
              <a:ext cx="178016" cy="1144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TextBox 56">
              <a:extLst>
                <a:ext uri="{FF2B5EF4-FFF2-40B4-BE49-F238E27FC236}">
                  <a16:creationId xmlns:a16="http://schemas.microsoft.com/office/drawing/2014/main" id="{6DB1C0ED-489F-C78F-CA20-D4C140E99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740" y="4170832"/>
              <a:ext cx="14046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20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Collect </a:t>
              </a:r>
              <a:r>
                <a:rPr lang="en-GB" altLang="en-US" sz="1200" b="1" dirty="0" err="1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seri</a:t>
              </a:r>
              <a:r>
                <a:rPr lang="en-GB" altLang="en-US" sz="120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 in file</a:t>
              </a:r>
              <a:endParaRPr lang="en-US" altLang="en-US" sz="1200" b="1" dirty="0">
                <a:solidFill>
                  <a:srgbClr val="000099"/>
                </a:solidFill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297E2D9-DFA4-458E-842B-5F8FC2DB25E4}"/>
                </a:ext>
              </a:extLst>
            </p:cNvPr>
            <p:cNvSpPr/>
            <p:nvPr/>
          </p:nvSpPr>
          <p:spPr>
            <a:xfrm>
              <a:off x="6272650" y="945702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400" b="1" dirty="0">
                  <a:solidFill>
                    <a:srgbClr val="000099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Wingdings" panose="05000000000000000000" pitchFamily="2" charset="2"/>
                </a:rPr>
                <a:t>Receiving</a:t>
              </a:r>
              <a:endParaRPr kumimoji="1" lang="en-US" sz="1400" b="1" dirty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19798-5DEA-4FBD-AACD-2EB6B2F0649D}"/>
                </a:ext>
              </a:extLst>
            </p:cNvPr>
            <p:cNvSpPr/>
            <p:nvPr/>
          </p:nvSpPr>
          <p:spPr>
            <a:xfrm>
              <a:off x="7756326" y="938366"/>
              <a:ext cx="1614607" cy="32494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400" b="1" dirty="0">
                  <a:solidFill>
                    <a:srgbClr val="000099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Wingdings" panose="05000000000000000000" pitchFamily="2" charset="2"/>
                </a:rPr>
                <a:t>Storage</a:t>
              </a:r>
              <a:endParaRPr kumimoji="1" lang="en-US" sz="1400" b="1" dirty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A7D8124-8112-4FDF-915D-C03CE38E7771}"/>
                </a:ext>
              </a:extLst>
            </p:cNvPr>
            <p:cNvSpPr/>
            <p:nvPr/>
          </p:nvSpPr>
          <p:spPr>
            <a:xfrm>
              <a:off x="9348818" y="943112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400" b="1" dirty="0">
                  <a:solidFill>
                    <a:srgbClr val="000099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Wingdings" panose="05000000000000000000" pitchFamily="2" charset="2"/>
                </a:rPr>
                <a:t>Shipping</a:t>
              </a:r>
              <a:endParaRPr kumimoji="1" lang="en-US" sz="1400" b="1" dirty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8" name="TextBox 56">
              <a:extLst>
                <a:ext uri="{FF2B5EF4-FFF2-40B4-BE49-F238E27FC236}">
                  <a16:creationId xmlns:a16="http://schemas.microsoft.com/office/drawing/2014/main" id="{2586C36C-A13E-4AE7-BAF6-2D2ED6242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3832" y="2728521"/>
              <a:ext cx="154613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         Receiving (WMS)</a:t>
              </a:r>
              <a:endParaRPr lang="en-US" altLang="en-US" sz="1050" b="1" dirty="0">
                <a:solidFill>
                  <a:srgbClr val="000099"/>
                </a:solidFill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79" name="TextBox 56">
              <a:extLst>
                <a:ext uri="{FF2B5EF4-FFF2-40B4-BE49-F238E27FC236}">
                  <a16:creationId xmlns:a16="http://schemas.microsoft.com/office/drawing/2014/main" id="{A49A9CCF-6D0E-4758-AD8D-CA7EDE748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6520" y="2626349"/>
              <a:ext cx="1630095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Reading </a:t>
              </a:r>
              <a:r>
                <a:rPr lang="en-GB" altLang="en-US" sz="1050" b="1" dirty="0" err="1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seri</a:t>
              </a: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 by </a:t>
              </a:r>
              <a:r>
                <a:rPr lang="en-GB" altLang="en-US" sz="1050" b="1" dirty="0" err="1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barcoder</a:t>
              </a: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 (MWS)</a:t>
              </a:r>
              <a:endParaRPr lang="en-US" altLang="en-US" sz="1050" b="1" dirty="0">
                <a:solidFill>
                  <a:srgbClr val="000099"/>
                </a:solidFill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80" name="TextBox 56">
              <a:extLst>
                <a:ext uri="{FF2B5EF4-FFF2-40B4-BE49-F238E27FC236}">
                  <a16:creationId xmlns:a16="http://schemas.microsoft.com/office/drawing/2014/main" id="{19D8187B-44BF-4C14-90A5-6E16DB989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9530" y="2724150"/>
              <a:ext cx="1630095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Prepare cargo (WMS)</a:t>
              </a:r>
              <a:endParaRPr lang="en-US" altLang="en-US" sz="1050" b="1" dirty="0">
                <a:solidFill>
                  <a:srgbClr val="000099"/>
                </a:solidFill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81" name="TextBox 56">
              <a:extLst>
                <a:ext uri="{FF2B5EF4-FFF2-40B4-BE49-F238E27FC236}">
                  <a16:creationId xmlns:a16="http://schemas.microsoft.com/office/drawing/2014/main" id="{C63B8D77-CE58-4314-AF47-A61095F83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8726" y="2625728"/>
              <a:ext cx="1389575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Down load ID </a:t>
              </a:r>
              <a:r>
                <a:rPr lang="en-GB" altLang="en-US" sz="1050" b="1" dirty="0" err="1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codel</a:t>
              </a:r>
              <a:r>
                <a:rPr lang="en-GB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 from (</a:t>
              </a:r>
              <a:r>
                <a:rPr lang="en-US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WMS)</a:t>
              </a:r>
            </a:p>
          </p:txBody>
        </p:sp>
        <p:sp>
          <p:nvSpPr>
            <p:cNvPr id="82" name="TextBox 56">
              <a:extLst>
                <a:ext uri="{FF2B5EF4-FFF2-40B4-BE49-F238E27FC236}">
                  <a16:creationId xmlns:a16="http://schemas.microsoft.com/office/drawing/2014/main" id="{35DC23F5-B017-4370-B0D7-4B678DF08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8090" y="4373336"/>
              <a:ext cx="174469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20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Collect </a:t>
              </a:r>
              <a:r>
                <a:rPr lang="en-GB" altLang="en-US" sz="1200" b="1" dirty="0" err="1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seri</a:t>
              </a:r>
              <a:r>
                <a:rPr lang="en-GB" altLang="en-US" sz="120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 in file</a:t>
              </a:r>
              <a:endParaRPr lang="en-US" altLang="en-US" sz="1200" b="1" dirty="0">
                <a:solidFill>
                  <a:srgbClr val="000099"/>
                </a:solidFill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83" name="TextBox 56">
              <a:extLst>
                <a:ext uri="{FF2B5EF4-FFF2-40B4-BE49-F238E27FC236}">
                  <a16:creationId xmlns:a16="http://schemas.microsoft.com/office/drawing/2014/main" id="{EA937CC4-F946-4C1B-A315-A3E01F25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1947" y="4359730"/>
              <a:ext cx="13428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GB" altLang="en-US" sz="120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D</a:t>
              </a:r>
              <a:r>
                <a:rPr lang="en-US" altLang="en-US" sz="120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own load one by one ID code</a:t>
              </a: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ADB110D1-8EAB-59CE-A966-E547DD47A45C}"/>
              </a:ext>
            </a:extLst>
          </p:cNvPr>
          <p:cNvGrpSpPr/>
          <p:nvPr/>
        </p:nvGrpSpPr>
        <p:grpSpPr>
          <a:xfrm>
            <a:off x="6289988" y="844912"/>
            <a:ext cx="5787052" cy="3803472"/>
            <a:chOff x="153352" y="962725"/>
            <a:chExt cx="5787052" cy="3803472"/>
          </a:xfrm>
        </p:grpSpPr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FB301567-532B-C26D-E42E-4B2C4CA90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827" t="15743" r="32023" b="13230"/>
            <a:stretch/>
          </p:blipFill>
          <p:spPr>
            <a:xfrm>
              <a:off x="153352" y="1407045"/>
              <a:ext cx="1296590" cy="1295515"/>
            </a:xfrm>
            <a:prstGeom prst="rect">
              <a:avLst/>
            </a:prstGeom>
          </p:spPr>
        </p:pic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76E7382B-442A-730C-506D-51F701D9BE6D}"/>
                </a:ext>
              </a:extLst>
            </p:cNvPr>
            <p:cNvSpPr/>
            <p:nvPr/>
          </p:nvSpPr>
          <p:spPr>
            <a:xfrm>
              <a:off x="192504" y="2110362"/>
              <a:ext cx="752320" cy="393450"/>
            </a:xfrm>
            <a:prstGeom prst="ellipse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BEB98C95-C68B-836E-9FC2-CA21B5962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673" t="44606" r="23991" b="35510"/>
            <a:stretch/>
          </p:blipFill>
          <p:spPr>
            <a:xfrm>
              <a:off x="204193" y="1921113"/>
              <a:ext cx="682483" cy="198627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7530473A-E467-3C70-5572-6108150F2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218" y="1395977"/>
              <a:ext cx="1391508" cy="1299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BA920E9B-EE1F-2D7D-7D39-45BFA4C0E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408" y="2360737"/>
              <a:ext cx="780268" cy="33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B3E2F5AC-F400-0058-464D-A4BB31A8A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1136" y="1380240"/>
              <a:ext cx="1295773" cy="131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7AD9B03F-89DE-50C9-F102-9C76C346B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9682" y="2312088"/>
              <a:ext cx="382951" cy="39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Right Arrow 277">
              <a:extLst>
                <a:ext uri="{FF2B5EF4-FFF2-40B4-BE49-F238E27FC236}">
                  <a16:creationId xmlns:a16="http://schemas.microsoft.com/office/drawing/2014/main" id="{8E659D38-1207-D982-1260-AA09878A5D2F}"/>
                </a:ext>
              </a:extLst>
            </p:cNvPr>
            <p:cNvSpPr/>
            <p:nvPr/>
          </p:nvSpPr>
          <p:spPr>
            <a:xfrm>
              <a:off x="4511267" y="1985537"/>
              <a:ext cx="176657" cy="2220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TextBox 56">
              <a:extLst>
                <a:ext uri="{FF2B5EF4-FFF2-40B4-BE49-F238E27FC236}">
                  <a16:creationId xmlns:a16="http://schemas.microsoft.com/office/drawing/2014/main" id="{65C3AC27-E808-F1B7-E181-8735E3DD6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5920" y="4350699"/>
              <a:ext cx="1749685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>
                <a:spcBef>
                  <a:spcPct val="0"/>
                </a:spcBef>
                <a:buNone/>
              </a:pPr>
              <a:r>
                <a:rPr lang="en-US" altLang="en-US" sz="1050" b="1" dirty="0">
                  <a:solidFill>
                    <a:srgbClr val="000099"/>
                  </a:solidFill>
                  <a:ea typeface="+mj-ea"/>
                  <a:cs typeface="Arial" panose="020B0604020202020204" pitchFamily="34" charset="0"/>
                </a:rPr>
                <a:t>Input ID code of shipment on function</a:t>
              </a: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0F641D85-E735-11FF-761D-DE7BA4B4C68A}"/>
                </a:ext>
              </a:extLst>
            </p:cNvPr>
            <p:cNvSpPr/>
            <p:nvPr/>
          </p:nvSpPr>
          <p:spPr>
            <a:xfrm>
              <a:off x="4582651" y="962725"/>
              <a:ext cx="1357753" cy="3169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kumimoji="1" lang="en-GB" sz="1400" b="1" dirty="0">
                  <a:solidFill>
                    <a:srgbClr val="000099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Wingdings" panose="05000000000000000000" pitchFamily="2" charset="2"/>
                </a:rPr>
                <a:t>Serial</a:t>
              </a:r>
              <a:endParaRPr kumimoji="1" lang="en-US" sz="1400" b="1" dirty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09" name="Right Arrow 277">
              <a:extLst>
                <a:ext uri="{FF2B5EF4-FFF2-40B4-BE49-F238E27FC236}">
                  <a16:creationId xmlns:a16="http://schemas.microsoft.com/office/drawing/2014/main" id="{AB09DC01-E41D-E620-BFDE-B94571E1D94E}"/>
                </a:ext>
              </a:extLst>
            </p:cNvPr>
            <p:cNvSpPr/>
            <p:nvPr/>
          </p:nvSpPr>
          <p:spPr>
            <a:xfrm rot="5400000">
              <a:off x="5029031" y="3199695"/>
              <a:ext cx="137941" cy="1698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F50912-A649-F59C-7672-FE617D53997F}"/>
              </a:ext>
            </a:extLst>
          </p:cNvPr>
          <p:cNvGrpSpPr/>
          <p:nvPr/>
        </p:nvGrpSpPr>
        <p:grpSpPr>
          <a:xfrm>
            <a:off x="6542317" y="3273982"/>
            <a:ext cx="978556" cy="997945"/>
            <a:chOff x="6542317" y="3273982"/>
            <a:chExt cx="978556" cy="9979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AA2E58-71C7-924B-9699-D2D662DA7104}"/>
                </a:ext>
              </a:extLst>
            </p:cNvPr>
            <p:cNvCxnSpPr>
              <a:cxnSpLocks/>
            </p:cNvCxnSpPr>
            <p:nvPr/>
          </p:nvCxnSpPr>
          <p:spPr>
            <a:xfrm>
              <a:off x="6556914" y="3273982"/>
              <a:ext cx="963959" cy="9691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F638BC12-7415-E384-1AED-EFB51B4C7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317" y="3289558"/>
              <a:ext cx="961856" cy="9823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B4025E57-40E8-75B9-5712-0055A7C43ABB}"/>
              </a:ext>
            </a:extLst>
          </p:cNvPr>
          <p:cNvGrpSpPr/>
          <p:nvPr/>
        </p:nvGrpSpPr>
        <p:grpSpPr>
          <a:xfrm>
            <a:off x="8658985" y="3290139"/>
            <a:ext cx="978556" cy="989399"/>
            <a:chOff x="6542317" y="3282528"/>
            <a:chExt cx="978556" cy="989399"/>
          </a:xfrm>
        </p:grpSpPr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1E9F3377-6E7F-373A-7D83-EF70F6A9A5FC}"/>
                </a:ext>
              </a:extLst>
            </p:cNvPr>
            <p:cNvCxnSpPr>
              <a:cxnSpLocks/>
            </p:cNvCxnSpPr>
            <p:nvPr/>
          </p:nvCxnSpPr>
          <p:spPr>
            <a:xfrm>
              <a:off x="6556914" y="3282528"/>
              <a:ext cx="963959" cy="9691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5626FD9-7109-1DC5-B4D1-101ED370A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317" y="3289558"/>
              <a:ext cx="961856" cy="9823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50337" y="3208393"/>
          <a:ext cx="3337574" cy="794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Worksheet" r:id="rId10" imgW="6715213" imgH="1209609" progId="Excel.Sheet.12">
                  <p:embed/>
                </p:oleObj>
              </mc:Choice>
              <mc:Fallback>
                <p:oleObj name="Worksheet" r:id="rId10" imgW="6715213" imgH="1209609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0337" y="3208393"/>
                        <a:ext cx="3337574" cy="794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2"/>
          <a:srcRect l="23796" t="9682" r="24059" b="18349"/>
          <a:stretch/>
        </p:blipFill>
        <p:spPr>
          <a:xfrm>
            <a:off x="10280439" y="3269283"/>
            <a:ext cx="1766385" cy="984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3"/>
          <a:srcRect l="66877" t="72088" r="25310" b="18971"/>
          <a:stretch/>
        </p:blipFill>
        <p:spPr>
          <a:xfrm>
            <a:off x="11284832" y="3739970"/>
            <a:ext cx="756198" cy="48674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1319580" y="3974108"/>
            <a:ext cx="539911" cy="1729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4"/>
          <a:srcRect l="2598" t="7304" r="2519" b="55870"/>
          <a:stretch/>
        </p:blipFill>
        <p:spPr>
          <a:xfrm>
            <a:off x="3582633" y="3208393"/>
            <a:ext cx="2315821" cy="909729"/>
          </a:xfrm>
          <a:prstGeom prst="rect">
            <a:avLst/>
          </a:prstGeom>
        </p:spPr>
      </p:pic>
      <p:sp>
        <p:nvSpPr>
          <p:cNvPr id="70" name="Oval 69"/>
          <p:cNvSpPr/>
          <p:nvPr/>
        </p:nvSpPr>
        <p:spPr>
          <a:xfrm>
            <a:off x="4163836" y="3399241"/>
            <a:ext cx="354723" cy="1293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14"/>
          <a:srcRect l="30784" t="15369" r="58721" b="82105"/>
          <a:stretch/>
        </p:blipFill>
        <p:spPr>
          <a:xfrm>
            <a:off x="4398629" y="3166639"/>
            <a:ext cx="862898" cy="22633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E12ED1-E8B1-83D0-FB9D-6F1C4210E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64642" y="1247145"/>
            <a:ext cx="1174097" cy="1330409"/>
          </a:xfrm>
          <a:prstGeom prst="rect">
            <a:avLst/>
          </a:prstGeom>
          <a:ln>
            <a:solidFill>
              <a:srgbClr val="0033CC"/>
            </a:solidFill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0A9D2D8-D57C-4C9D-BE2F-E8D02A042C4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F$10"/>
              </a:ext>
            </a:extLst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636992" y="1350871"/>
            <a:ext cx="1285113" cy="920064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84" name="Explosion: 14 Points 6">
            <a:extLst>
              <a:ext uri="{FF2B5EF4-FFF2-40B4-BE49-F238E27FC236}">
                <a16:creationId xmlns:a16="http://schemas.microsoft.com/office/drawing/2014/main" id="{F5235CE5-AA7E-4175-B458-A03E66A6BD8E}"/>
              </a:ext>
            </a:extLst>
          </p:cNvPr>
          <p:cNvSpPr/>
          <p:nvPr/>
        </p:nvSpPr>
        <p:spPr>
          <a:xfrm rot="21434916">
            <a:off x="1492040" y="4081578"/>
            <a:ext cx="2490543" cy="592387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Take time &amp; mistake</a:t>
            </a:r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42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1171</Words>
  <Application>Microsoft Office PowerPoint</Application>
  <PresentationFormat>Widescreen</PresentationFormat>
  <Paragraphs>111</Paragraphs>
  <Slides>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4" baseType="lpstr">
      <vt:lpstr>+Heading Asian</vt:lpstr>
      <vt:lpstr>Arial Unicode MS</vt:lpstr>
      <vt:lpstr>Heading Asean</vt:lpstr>
      <vt:lpstr>ＭＳ Ｐゴシック</vt:lpstr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Worksheet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VAN_Cuong</dc:creator>
  <cp:lastModifiedBy>Cuong Hoang Van</cp:lastModifiedBy>
  <cp:revision>223</cp:revision>
  <cp:lastPrinted>2023-07-03T06:48:18Z</cp:lastPrinted>
  <dcterms:created xsi:type="dcterms:W3CDTF">2021-07-05T09:32:50Z</dcterms:created>
  <dcterms:modified xsi:type="dcterms:W3CDTF">2023-07-20T04:00:56Z</dcterms:modified>
</cp:coreProperties>
</file>